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89" r:id="rId3"/>
    <p:sldId id="295" r:id="rId4"/>
    <p:sldId id="297" r:id="rId5"/>
    <p:sldId id="260" r:id="rId6"/>
    <p:sldId id="298" r:id="rId7"/>
    <p:sldId id="290" r:id="rId8"/>
    <p:sldId id="269" r:id="rId9"/>
    <p:sldId id="299" r:id="rId10"/>
    <p:sldId id="300" r:id="rId11"/>
    <p:sldId id="301" r:id="rId12"/>
    <p:sldId id="30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4C4C"/>
    <a:srgbClr val="EF7C22"/>
    <a:srgbClr val="0063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15002C-1207-49CE-A554-5CDB7E3F73F4}" v="16" dt="2024-12-27T22:19:03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5180" autoAdjust="0"/>
  </p:normalViewPr>
  <p:slideViewPr>
    <p:cSldViewPr snapToGrid="0">
      <p:cViewPr varScale="1">
        <p:scale>
          <a:sx n="102" d="100"/>
          <a:sy n="102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Users/Chelsie/Desktop/Workable%20Solutions/Alegeus/Marketing%20Toolkit/GenericCompanyLogo2.png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helsie/Desktop/Workable%20Solutions/Alegeus/Marketing%20Toolkit/GenericCompanyLogo2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helsie/Desktop/Workable%20Solutions/Alegeus/Marketing%20Toolkit/GenericCompanyLogo2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helsie/Desktop/Workable%20Solutions/Alegeus/Marketing%20Toolkit/GenericCompanyLogo2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helsie/Desktop/Workable%20Solutions/Alegeus/Marketing%20Toolkit/GenericCompanyLogo2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Chelsie/Desktop/Workable%20Solutions/Alegeus/Marketing%20Toolkit/GenericCompanyLogo2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A9A70AF-8E69-4343-989D-809485AA71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6" b="11736"/>
          <a:stretch/>
        </p:blipFill>
        <p:spPr>
          <a:xfrm>
            <a:off x="6176" y="0"/>
            <a:ext cx="12185823" cy="50713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2EE243-1F86-4971-ABAC-58F470F2D952}"/>
              </a:ext>
            </a:extLst>
          </p:cNvPr>
          <p:cNvSpPr/>
          <p:nvPr userDrawn="1"/>
        </p:nvSpPr>
        <p:spPr>
          <a:xfrm>
            <a:off x="-4" y="4381501"/>
            <a:ext cx="12192003" cy="1677034"/>
          </a:xfrm>
          <a:prstGeom prst="rect">
            <a:avLst/>
          </a:prstGeom>
          <a:solidFill>
            <a:srgbClr val="0079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aseline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5E4D4-38C0-4CD6-A6E8-A638205F267F}"/>
              </a:ext>
            </a:extLst>
          </p:cNvPr>
          <p:cNvSpPr/>
          <p:nvPr userDrawn="1"/>
        </p:nvSpPr>
        <p:spPr>
          <a:xfrm>
            <a:off x="-3" y="4319998"/>
            <a:ext cx="12188952" cy="9144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DA6FBCB-AD34-45F6-B12F-1484349AAAC3}"/>
              </a:ext>
            </a:extLst>
          </p:cNvPr>
          <p:cNvSpPr>
            <a:spLocks noChangeAspect="1"/>
          </p:cNvSpPr>
          <p:nvPr userDrawn="1"/>
        </p:nvSpPr>
        <p:spPr>
          <a:xfrm>
            <a:off x="5180073" y="3131184"/>
            <a:ext cx="1828800" cy="1828800"/>
          </a:xfrm>
          <a:prstGeom prst="ellipse">
            <a:avLst/>
          </a:prstGeom>
          <a:solidFill>
            <a:schemeClr val="bg1"/>
          </a:solidFill>
          <a:ln w="155575">
            <a:solidFill>
              <a:srgbClr val="0079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F3B3C0ED-29A8-4F01-BF57-EF94A91CDB5C}"/>
              </a:ext>
            </a:extLst>
          </p:cNvPr>
          <p:cNvSpPr/>
          <p:nvPr userDrawn="1"/>
        </p:nvSpPr>
        <p:spPr>
          <a:xfrm>
            <a:off x="5756270" y="5880399"/>
            <a:ext cx="676405" cy="30955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5" name="GenericCompanyLogo2.png" descr="/Users/Chelsie/Desktop/Workable Solutions/Alegeus/Marketing Toolkit/GenericCompanyLogo2.png">
            <a:extLst>
              <a:ext uri="{FF2B5EF4-FFF2-40B4-BE49-F238E27FC236}">
                <a16:creationId xmlns:a16="http://schemas.microsoft.com/office/drawing/2014/main" id="{0CBFB02A-A686-45AE-A3B0-D2A6BB6DB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r:link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36" b="-8536"/>
          <a:stretch>
            <a:fillRect/>
          </a:stretch>
        </p:blipFill>
        <p:spPr>
          <a:xfrm>
            <a:off x="5290290" y="6189955"/>
            <a:ext cx="1608364" cy="627642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C1D8F06C-16F4-4B7C-89D9-5B723AE838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1" y="5044570"/>
            <a:ext cx="12188949" cy="41549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000" b="1" kern="1200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BB68E6C3-188A-4745-B8AE-79B3FA6C26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5585908"/>
            <a:ext cx="12188948" cy="2215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en-US" sz="1600" kern="1200" spc="150" baseline="0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339206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enericCompanyLogo2.png" descr="/Users/Chelsie/Desktop/Workable Solutions/Alegeus/Marketing Toolkit/GenericCompanyLogo2.png">
            <a:extLst>
              <a:ext uri="{FF2B5EF4-FFF2-40B4-BE49-F238E27FC236}">
                <a16:creationId xmlns:a16="http://schemas.microsoft.com/office/drawing/2014/main" id="{35CA56E7-787E-4B5A-B7E7-7E0C3CFAEF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36" b="-8536"/>
          <a:stretch>
            <a:fillRect/>
          </a:stretch>
        </p:blipFill>
        <p:spPr>
          <a:xfrm>
            <a:off x="10186306" y="6202003"/>
            <a:ext cx="1608364" cy="627642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8035F37-12CA-4B10-BAB5-6B14200AA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6065" y="900027"/>
            <a:ext cx="10078605" cy="492443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spcBef>
                <a:spcPts val="0"/>
              </a:spcBef>
              <a:defRPr sz="3200" b="1">
                <a:solidFill>
                  <a:srgbClr val="EF7C22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6D318BB5-B4C5-4E42-A8DE-7573402B9294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1716066" y="1413518"/>
            <a:ext cx="10078604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lang="en-US" sz="1800" b="0" kern="1200" spc="100" baseline="0" dirty="0" smtClean="0">
                <a:solidFill>
                  <a:srgbClr val="4C4C4C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6E71742-D4F1-4E76-ADB4-B3EEA68914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16066" y="2011680"/>
            <a:ext cx="10078604" cy="38691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spcBef>
                <a:spcPts val="600"/>
              </a:spcBef>
              <a:buClr>
                <a:srgbClr val="00639E"/>
              </a:buClr>
              <a:buSzPct val="50000"/>
              <a:buFontTx/>
              <a:buChar char="►"/>
              <a:defRPr sz="2000" b="1">
                <a:solidFill>
                  <a:srgbClr val="00639E"/>
                </a:solidFill>
                <a:latin typeface="Roboto Slab" pitchFamily="2" charset="0"/>
                <a:ea typeface="Roboto Slab" pitchFamily="2" charset="0"/>
              </a:defRPr>
            </a:lvl1pPr>
            <a:lvl2pPr marL="628650" indent="-168275">
              <a:spcBef>
                <a:spcPts val="600"/>
              </a:spcBef>
              <a:buClr>
                <a:schemeClr val="tx2"/>
              </a:buClr>
              <a:buSzPct val="100000"/>
              <a:buFont typeface="Arial Narrow" panose="020B0606020202030204" pitchFamily="34" charset="0"/>
              <a:buChar char="–"/>
              <a:defRPr sz="1800">
                <a:solidFill>
                  <a:srgbClr val="4C4C4C"/>
                </a:solidFill>
              </a:defRPr>
            </a:lvl2pPr>
            <a:lvl3pPr marL="1200150" indent="-164592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aseline="0">
                <a:solidFill>
                  <a:srgbClr val="4C4C4C"/>
                </a:solidFill>
              </a:defRPr>
            </a:lvl3pPr>
            <a:lvl4pPr marL="1657350" indent="-164592">
              <a:spcBef>
                <a:spcPts val="600"/>
              </a:spcBef>
              <a:buFont typeface="Arial" panose="020B0604020202020204" pitchFamily="34" charset="0"/>
              <a:buChar char="•"/>
              <a:defRPr sz="1600" baseline="0">
                <a:solidFill>
                  <a:srgbClr val="4C4C4C"/>
                </a:solidFill>
              </a:defRPr>
            </a:lvl4pPr>
            <a:lvl5pPr marL="2114550" indent="-164592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4C4C4C"/>
                </a:solidFill>
              </a:defRPr>
            </a:lvl5pPr>
          </a:lstStyle>
          <a:p>
            <a:pPr lvl="0"/>
            <a:r>
              <a:rPr lang="en-US" dirty="0"/>
              <a:t>Click to add subhead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C9CF1F5-25DA-4015-9667-BA622A2376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58" y="6356607"/>
            <a:ext cx="559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457200" rtl="0" eaLnBrk="1" latinLnBrk="0" hangingPunct="1">
              <a:defRPr lang="en-US" sz="1000" kern="1200" smtClean="0">
                <a:solidFill>
                  <a:srgbClr val="80828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8EADB7C-1251-C844-91BF-8F73D90387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BBE9542-15CA-47E1-9FAD-555157ABA5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669" y="6356356"/>
            <a:ext cx="1744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337E-8BD7-CC4C-A616-438C3AD72DF2}" type="datetime1">
              <a:rPr lang="en-US" smtClean="0"/>
              <a:pPr/>
              <a:t>12/27/2024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098159BB-1779-452B-99D6-B143C343B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15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328A81-1589-4896-8EFE-38118CA499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58" y="6356607"/>
            <a:ext cx="559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457200" rtl="0" eaLnBrk="1" latinLnBrk="0" hangingPunct="1">
              <a:defRPr lang="en-US" sz="1000" kern="1200" smtClean="0">
                <a:solidFill>
                  <a:srgbClr val="80828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8EADB7C-1251-C844-91BF-8F73D90387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A48050F-AE57-433F-8C23-44E817DE35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669" y="6356356"/>
            <a:ext cx="1744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337E-8BD7-CC4C-A616-438C3AD72DF2}" type="datetime1">
              <a:rPr lang="en-US" smtClean="0"/>
              <a:pPr/>
              <a:t>12/27/2024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131F88B-2CF2-41F1-993B-8EF0794B2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7FD5ACC-3F0B-4B0E-A2B2-F96FC9DCA5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6065" y="900027"/>
            <a:ext cx="10078605" cy="492443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spcBef>
                <a:spcPts val="0"/>
              </a:spcBef>
              <a:defRPr sz="3200" b="1">
                <a:solidFill>
                  <a:srgbClr val="EF7C22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0B5D34AA-806A-4BE8-818D-036982CBE9C5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1716066" y="1413518"/>
            <a:ext cx="10078604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lang="en-US" sz="1800" b="0" kern="1200" spc="100" baseline="0" dirty="0" smtClean="0">
                <a:solidFill>
                  <a:srgbClr val="4C4C4C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D605D716-7D2F-4994-897E-4F94C78716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826731" y="2011680"/>
            <a:ext cx="2967939" cy="2751741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aseline="0">
                <a:solidFill>
                  <a:schemeClr val="tx1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6214152-D782-433E-B251-5C0DF4257D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16066" y="2011680"/>
            <a:ext cx="6894534" cy="38691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spcBef>
                <a:spcPts val="600"/>
              </a:spcBef>
              <a:buClr>
                <a:srgbClr val="00639E"/>
              </a:buClr>
              <a:buSzPct val="50000"/>
              <a:buFontTx/>
              <a:buChar char="►"/>
              <a:defRPr sz="2000" b="1">
                <a:solidFill>
                  <a:srgbClr val="00639E"/>
                </a:solidFill>
                <a:latin typeface="Roboto Slab" pitchFamily="2" charset="0"/>
                <a:ea typeface="Roboto Slab" pitchFamily="2" charset="0"/>
              </a:defRPr>
            </a:lvl1pPr>
            <a:lvl2pPr marL="628650" indent="-168275">
              <a:spcBef>
                <a:spcPts val="600"/>
              </a:spcBef>
              <a:buClr>
                <a:schemeClr val="tx2"/>
              </a:buClr>
              <a:buSzPct val="100000"/>
              <a:buFont typeface="Arial Narrow" panose="020B0606020202030204" pitchFamily="34" charset="0"/>
              <a:buChar char="–"/>
              <a:defRPr sz="1800">
                <a:solidFill>
                  <a:srgbClr val="4C4C4C"/>
                </a:solidFill>
              </a:defRPr>
            </a:lvl2pPr>
            <a:lvl3pPr marL="1200150" indent="-164592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aseline="0">
                <a:solidFill>
                  <a:srgbClr val="4C4C4C"/>
                </a:solidFill>
              </a:defRPr>
            </a:lvl3pPr>
            <a:lvl4pPr marL="1657350" indent="-164592">
              <a:spcBef>
                <a:spcPts val="600"/>
              </a:spcBef>
              <a:buFont typeface="Arial" panose="020B0604020202020204" pitchFamily="34" charset="0"/>
              <a:buChar char="•"/>
              <a:defRPr sz="1600" baseline="0">
                <a:solidFill>
                  <a:srgbClr val="4C4C4C"/>
                </a:solidFill>
              </a:defRPr>
            </a:lvl4pPr>
            <a:lvl5pPr marL="2114550" indent="-164592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4C4C4C"/>
                </a:solidFill>
              </a:defRPr>
            </a:lvl5pPr>
          </a:lstStyle>
          <a:p>
            <a:pPr lvl="0"/>
            <a:r>
              <a:rPr lang="en-US" dirty="0"/>
              <a:t>Click to add subhead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pic>
        <p:nvPicPr>
          <p:cNvPr id="14" name="GenericCompanyLogo2.png" descr="/Users/Chelsie/Desktop/Workable Solutions/Alegeus/Marketing Toolkit/GenericCompanyLogo2.png">
            <a:extLst>
              <a:ext uri="{FF2B5EF4-FFF2-40B4-BE49-F238E27FC236}">
                <a16:creationId xmlns:a16="http://schemas.microsoft.com/office/drawing/2014/main" id="{F828FA00-3DD5-4462-9C42-5EFFF9DBA2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36" b="-8536"/>
          <a:stretch>
            <a:fillRect/>
          </a:stretch>
        </p:blipFill>
        <p:spPr>
          <a:xfrm>
            <a:off x="10186306" y="6202003"/>
            <a:ext cx="1608364" cy="62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9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43D2A62-7164-4B0D-9D2F-8F7A141B9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58" y="6356607"/>
            <a:ext cx="559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457200" rtl="0" eaLnBrk="1" latinLnBrk="0" hangingPunct="1">
              <a:defRPr lang="en-US" sz="1000" kern="1200" smtClean="0">
                <a:solidFill>
                  <a:srgbClr val="80828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8EADB7C-1251-C844-91BF-8F73D90387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A90DA8-365B-4F4B-8086-3172B34B9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669" y="6356356"/>
            <a:ext cx="1744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337E-8BD7-CC4C-A616-438C3AD72DF2}" type="datetime1">
              <a:rPr lang="en-US" smtClean="0"/>
              <a:pPr/>
              <a:t>12/27/2024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6A08F5E-CA60-45C4-A9A3-AC61D382B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0581816-8355-4260-BF3E-1BAACD5E9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6065" y="900027"/>
            <a:ext cx="10078605" cy="492443"/>
          </a:xfrm>
          <a:prstGeom prst="rect">
            <a:avLst/>
          </a:prstGeom>
        </p:spPr>
        <p:txBody>
          <a:bodyPr lIns="0" tIns="0" rIns="0" bIns="0" anchor="t"/>
          <a:lstStyle>
            <a:lvl1pPr>
              <a:lnSpc>
                <a:spcPct val="100000"/>
              </a:lnSpc>
              <a:spcBef>
                <a:spcPts val="0"/>
              </a:spcBef>
              <a:defRPr sz="3200" b="1">
                <a:solidFill>
                  <a:srgbClr val="EF7C22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dirty="0"/>
              <a:t>Click to add headline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71F0B5F-C25F-4193-B72D-2A1782D65799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1716066" y="1413518"/>
            <a:ext cx="10078604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lang="en-US" sz="1800" b="0" kern="1200" spc="100" baseline="0" dirty="0" smtClean="0">
                <a:solidFill>
                  <a:srgbClr val="4C4C4C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BB90401-50B0-4AB6-80DA-A3FAB6CD5D33}"/>
              </a:ext>
            </a:extLst>
          </p:cNvPr>
          <p:cNvSpPr/>
          <p:nvPr userDrawn="1"/>
        </p:nvSpPr>
        <p:spPr>
          <a:xfrm>
            <a:off x="8822870" y="0"/>
            <a:ext cx="2971800" cy="5154386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B3D0448-B035-40D3-ACF2-359A5E9D3BF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16065" y="2011680"/>
            <a:ext cx="6894576" cy="386916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spcBef>
                <a:spcPts val="600"/>
              </a:spcBef>
              <a:buClr>
                <a:srgbClr val="00639E"/>
              </a:buClr>
              <a:buSzPct val="50000"/>
              <a:buFontTx/>
              <a:buChar char="►"/>
              <a:defRPr sz="2000" b="1">
                <a:solidFill>
                  <a:srgbClr val="00639E"/>
                </a:solidFill>
                <a:latin typeface="Roboto Slab" pitchFamily="2" charset="0"/>
                <a:ea typeface="Roboto Slab" pitchFamily="2" charset="0"/>
              </a:defRPr>
            </a:lvl1pPr>
            <a:lvl2pPr marL="628650" indent="-168275">
              <a:spcBef>
                <a:spcPts val="600"/>
              </a:spcBef>
              <a:buClr>
                <a:schemeClr val="tx2"/>
              </a:buClr>
              <a:buSzPct val="100000"/>
              <a:buFont typeface="Arial Narrow" panose="020B0606020202030204" pitchFamily="34" charset="0"/>
              <a:buChar char="–"/>
              <a:defRPr sz="1800">
                <a:solidFill>
                  <a:srgbClr val="4C4C4C"/>
                </a:solidFill>
              </a:defRPr>
            </a:lvl2pPr>
            <a:lvl3pPr marL="1200150" indent="-164592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aseline="0">
                <a:solidFill>
                  <a:srgbClr val="4C4C4C"/>
                </a:solidFill>
              </a:defRPr>
            </a:lvl3pPr>
            <a:lvl4pPr marL="1657350" indent="-164592">
              <a:spcBef>
                <a:spcPts val="600"/>
              </a:spcBef>
              <a:buFont typeface="Arial" panose="020B0604020202020204" pitchFamily="34" charset="0"/>
              <a:buChar char="•"/>
              <a:defRPr sz="1600" baseline="0">
                <a:solidFill>
                  <a:srgbClr val="4C4C4C"/>
                </a:solidFill>
              </a:defRPr>
            </a:lvl4pPr>
            <a:lvl5pPr marL="2114550" indent="-164592">
              <a:spcBef>
                <a:spcPts val="600"/>
              </a:spcBef>
              <a:buFont typeface="Arial" panose="020B0604020202020204" pitchFamily="34" charset="0"/>
              <a:buChar char="•"/>
              <a:defRPr sz="1400">
                <a:solidFill>
                  <a:srgbClr val="4C4C4C"/>
                </a:solidFill>
              </a:defRPr>
            </a:lvl5pPr>
          </a:lstStyle>
          <a:p>
            <a:pPr lvl="0"/>
            <a:r>
              <a:rPr lang="en-US" dirty="0"/>
              <a:t>Click to add subhead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88DE2ED9-0988-4616-951D-85FDCC77FB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5211" y="907425"/>
            <a:ext cx="2129733" cy="28968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1">
                <a:solidFill>
                  <a:srgbClr val="00639E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 dirty="0"/>
              <a:t>Highlights</a:t>
            </a:r>
          </a:p>
        </p:txBody>
      </p:sp>
      <p:pic>
        <p:nvPicPr>
          <p:cNvPr id="18" name="GenericCompanyLogo2.png" descr="/Users/Chelsie/Desktop/Workable Solutions/Alegeus/Marketing Toolkit/GenericCompanyLogo2.png">
            <a:extLst>
              <a:ext uri="{FF2B5EF4-FFF2-40B4-BE49-F238E27FC236}">
                <a16:creationId xmlns:a16="http://schemas.microsoft.com/office/drawing/2014/main" id="{A043204A-2E72-4618-89D9-828C067DDD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36" b="-8536"/>
          <a:stretch>
            <a:fillRect/>
          </a:stretch>
        </p:blipFill>
        <p:spPr>
          <a:xfrm>
            <a:off x="10186306" y="6202003"/>
            <a:ext cx="1608364" cy="627642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637A3F3-8EEF-4167-8F91-306350E4E179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255211" y="1395880"/>
            <a:ext cx="2125859" cy="342649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indent="-228600">
              <a:spcBef>
                <a:spcPts val="600"/>
              </a:spcBef>
              <a:buClr>
                <a:srgbClr val="00639E"/>
              </a:buClr>
              <a:buSzPct val="50000"/>
              <a:buFontTx/>
              <a:buChar char="►"/>
              <a:defRPr sz="1400" b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defRPr>
            </a:lvl1pPr>
            <a:lvl2pPr marL="746125" indent="-285750">
              <a:spcBef>
                <a:spcPts val="6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defRPr sz="120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defRPr>
            </a:lvl2pPr>
            <a:lvl3pPr marL="1200150" indent="-285750"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000" baseline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defRPr>
            </a:lvl3pPr>
            <a:lvl4pPr marL="1371600" indent="0">
              <a:spcBef>
                <a:spcPts val="600"/>
              </a:spcBef>
              <a:buNone/>
              <a:defRPr sz="1600" baseline="0">
                <a:solidFill>
                  <a:srgbClr val="4C4C4C"/>
                </a:solidFill>
              </a:defRPr>
            </a:lvl4pPr>
            <a:lvl5pPr marL="1828800" indent="0">
              <a:spcBef>
                <a:spcPts val="600"/>
              </a:spcBef>
              <a:buNone/>
              <a:defRPr sz="1400">
                <a:solidFill>
                  <a:srgbClr val="4C4C4C"/>
                </a:solidFill>
              </a:defRPr>
            </a:lvl5pPr>
          </a:lstStyle>
          <a:p>
            <a:pPr lvl="0"/>
            <a:r>
              <a:rPr lang="en-US" dirty="0"/>
              <a:t>Bullets</a:t>
            </a:r>
          </a:p>
          <a:p>
            <a:pPr lvl="1"/>
            <a:r>
              <a:rPr lang="en-US" dirty="0"/>
              <a:t>Bullets</a:t>
            </a:r>
          </a:p>
          <a:p>
            <a:pPr lvl="2"/>
            <a:r>
              <a:rPr lang="en-US" dirty="0"/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323737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enericCompanyLogo2.png" descr="/Users/Chelsie/Desktop/Workable Solutions/Alegeus/Marketing Toolkit/GenericCompanyLogo2.png">
            <a:extLst>
              <a:ext uri="{FF2B5EF4-FFF2-40B4-BE49-F238E27FC236}">
                <a16:creationId xmlns:a16="http://schemas.microsoft.com/office/drawing/2014/main" id="{0CBFB02A-A686-45AE-A3B0-D2A6BB6DB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36" b="-8536"/>
          <a:stretch>
            <a:fillRect/>
          </a:stretch>
        </p:blipFill>
        <p:spPr>
          <a:xfrm>
            <a:off x="5284520" y="6100547"/>
            <a:ext cx="1608364" cy="627642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925B6023-AFAC-4E6C-813E-2AF3A651C1CD}"/>
              </a:ext>
            </a:extLst>
          </p:cNvPr>
          <p:cNvSpPr>
            <a:spLocks noGrp="1"/>
          </p:cNvSpPr>
          <p:nvPr>
            <p:ph type="subTitle" idx="16" hasCustomPrompt="1"/>
          </p:nvPr>
        </p:nvSpPr>
        <p:spPr>
          <a:xfrm>
            <a:off x="-14594" y="5577844"/>
            <a:ext cx="12206593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buFont typeface="Arial"/>
              <a:buNone/>
              <a:defRPr lang="en-US" sz="1800" b="0" kern="1200" spc="100" baseline="0" dirty="0" smtClean="0">
                <a:solidFill>
                  <a:srgbClr val="4C4C4C"/>
                </a:solidFill>
                <a:latin typeface="Roboto Slab" pitchFamily="2" charset="0"/>
                <a:ea typeface="Roboto Slab" pitchFamily="2" charset="0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70D6090-DE11-4B6F-BBBA-31EFD3EEE7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6" b="23583"/>
          <a:stretch/>
        </p:blipFill>
        <p:spPr>
          <a:xfrm>
            <a:off x="6176" y="1"/>
            <a:ext cx="12185823" cy="410862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0BCEAD9-C2B4-4D83-BAD0-3B74C77F0A92}"/>
              </a:ext>
            </a:extLst>
          </p:cNvPr>
          <p:cNvSpPr/>
          <p:nvPr userDrawn="1"/>
        </p:nvSpPr>
        <p:spPr>
          <a:xfrm>
            <a:off x="0" y="1"/>
            <a:ext cx="12192000" cy="4108623"/>
          </a:xfrm>
          <a:prstGeom prst="rect">
            <a:avLst/>
          </a:prstGeom>
          <a:solidFill>
            <a:srgbClr val="00639E">
              <a:alpha val="8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rgbClr val="00639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9A31477-61EE-48B0-8EE6-E6739B5EDCA1}"/>
              </a:ext>
            </a:extLst>
          </p:cNvPr>
          <p:cNvGrpSpPr/>
          <p:nvPr userDrawn="1"/>
        </p:nvGrpSpPr>
        <p:grpSpPr>
          <a:xfrm>
            <a:off x="5057030" y="2780622"/>
            <a:ext cx="2077939" cy="2077939"/>
            <a:chOff x="3546977" y="1874814"/>
            <a:chExt cx="2077939" cy="2077939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5FBCD77-531C-483C-BBF3-86D96A7D162B}"/>
                </a:ext>
              </a:extLst>
            </p:cNvPr>
            <p:cNvSpPr/>
            <p:nvPr userDrawn="1"/>
          </p:nvSpPr>
          <p:spPr>
            <a:xfrm>
              <a:off x="3546977" y="1874814"/>
              <a:ext cx="2077939" cy="20779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BD2B728-1E13-4F24-AE72-D2DA34D5A2B4}"/>
                </a:ext>
              </a:extLst>
            </p:cNvPr>
            <p:cNvSpPr/>
            <p:nvPr userDrawn="1"/>
          </p:nvSpPr>
          <p:spPr>
            <a:xfrm>
              <a:off x="3793281" y="2085602"/>
              <a:ext cx="1582495" cy="1582495"/>
            </a:xfrm>
            <a:prstGeom prst="ellipse">
              <a:avLst/>
            </a:prstGeom>
            <a:solidFill>
              <a:schemeClr val="bg1"/>
            </a:solidFill>
            <a:ln w="127000">
              <a:solidFill>
                <a:srgbClr val="EF7C2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B4016AC8-B196-40D5-AB99-208C9AD495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4963999"/>
            <a:ext cx="12191998" cy="492443"/>
          </a:xfrm>
          <a:prstGeom prst="rect">
            <a:avLst/>
          </a:prstGeom>
        </p:spPr>
        <p:txBody>
          <a:bodyPr lIns="0" tIns="0" rIns="0" bIns="0" anchor="t"/>
          <a:lstStyle>
            <a:lvl1pPr algn="ctr">
              <a:lnSpc>
                <a:spcPct val="100000"/>
              </a:lnSpc>
              <a:spcBef>
                <a:spcPts val="0"/>
              </a:spcBef>
              <a:defRPr sz="3600" b="1">
                <a:solidFill>
                  <a:srgbClr val="EF7C22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b="1" dirty="0">
                <a:solidFill>
                  <a:srgbClr val="EF7C22"/>
                </a:solidFill>
              </a:rPr>
              <a:t>Click to add headline</a:t>
            </a:r>
          </a:p>
        </p:txBody>
      </p:sp>
    </p:spTree>
    <p:extLst>
      <p:ext uri="{BB962C8B-B14F-4D97-AF65-F5344CB8AC3E}">
        <p14:creationId xmlns:p14="http://schemas.microsoft.com/office/powerpoint/2010/main" val="3561586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enericCompanyLogo2.png" descr="/Users/Chelsie/Desktop/Workable Solutions/Alegeus/Marketing Toolkit/GenericCompanyLogo2.png">
            <a:extLst>
              <a:ext uri="{FF2B5EF4-FFF2-40B4-BE49-F238E27FC236}">
                <a16:creationId xmlns:a16="http://schemas.microsoft.com/office/drawing/2014/main" id="{4C7FB16F-AEBD-44D4-9765-ABC776E12D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536" b="-8536"/>
          <a:stretch>
            <a:fillRect/>
          </a:stretch>
        </p:blipFill>
        <p:spPr>
          <a:xfrm>
            <a:off x="10254267" y="5882570"/>
            <a:ext cx="1608364" cy="62764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08E6568-3BD9-40A2-806F-7AC14C4AE1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3602" y="6057892"/>
            <a:ext cx="3405351" cy="27699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000" b="1" kern="1200" dirty="0" smtClean="0">
                <a:solidFill>
                  <a:srgbClr val="00639E"/>
                </a:solidFill>
                <a:latin typeface="Roboto Slab" pitchFamily="2" charset="0"/>
                <a:ea typeface="Roboto Slab" pitchFamily="2" charset="0"/>
                <a:cs typeface="+mj-cs"/>
              </a:defRPr>
            </a:lvl1pPr>
          </a:lstStyle>
          <a:p>
            <a:r>
              <a:rPr lang="en-US" dirty="0"/>
              <a:t>Click to add title 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3504171C-6AE0-4A9F-969B-0132A4125ED0}"/>
              </a:ext>
            </a:extLst>
          </p:cNvPr>
          <p:cNvSpPr/>
          <p:nvPr userDrawn="1"/>
        </p:nvSpPr>
        <p:spPr>
          <a:xfrm>
            <a:off x="10720247" y="4839174"/>
            <a:ext cx="676405" cy="30955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65033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7CE58D1-F158-4D71-8331-6B644CA3CB29}"/>
              </a:ext>
            </a:extLst>
          </p:cNvPr>
          <p:cNvSpPr/>
          <p:nvPr userDrawn="1"/>
        </p:nvSpPr>
        <p:spPr>
          <a:xfrm>
            <a:off x="0" y="3680"/>
            <a:ext cx="12192000" cy="478920"/>
          </a:xfrm>
          <a:prstGeom prst="rect">
            <a:avLst/>
          </a:prstGeom>
          <a:solidFill>
            <a:srgbClr val="0079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009753E-4A78-4DBF-9300-41245B8F3BAC}"/>
              </a:ext>
            </a:extLst>
          </p:cNvPr>
          <p:cNvSpPr/>
          <p:nvPr userDrawn="1"/>
        </p:nvSpPr>
        <p:spPr>
          <a:xfrm>
            <a:off x="-344237" y="171275"/>
            <a:ext cx="2077939" cy="207793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1F6AFEF-CF2A-4053-BC38-84A64E5870FC}"/>
              </a:ext>
            </a:extLst>
          </p:cNvPr>
          <p:cNvSpPr/>
          <p:nvPr userDrawn="1"/>
        </p:nvSpPr>
        <p:spPr>
          <a:xfrm>
            <a:off x="-135508" y="382063"/>
            <a:ext cx="1582495" cy="1582495"/>
          </a:xfrm>
          <a:prstGeom prst="ellipse">
            <a:avLst/>
          </a:prstGeom>
          <a:solidFill>
            <a:schemeClr val="bg1"/>
          </a:solidFill>
          <a:ln w="127000">
            <a:solidFill>
              <a:srgbClr val="EF7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F954906-5476-49D2-97E4-33C17CF3C9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58" y="6356607"/>
            <a:ext cx="5594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457200" rtl="0" eaLnBrk="1" latinLnBrk="0" hangingPunct="1">
              <a:defRPr lang="en-US" sz="1000" kern="1200" smtClean="0">
                <a:solidFill>
                  <a:srgbClr val="808285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8EADB7C-1251-C844-91BF-8F73D90387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FE102C1-A3EF-4FFF-BB6A-716A1FFE8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669" y="6356356"/>
            <a:ext cx="17441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337E-8BD7-CC4C-A616-438C3AD72DF2}" type="datetime1">
              <a:rPr lang="en-US" smtClean="0"/>
              <a:pPr/>
              <a:t>12/27/2024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B9C3237-A651-445E-8D1D-DBCC89ADF4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8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05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michaele@payprotpa.com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CDDD7-7640-4268-979B-A01714A4C7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Flexible Spending Accounts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084C1B-C4CF-4DA4-9B5A-99B81A47A2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Savings for Both Employers and Employees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411BD-297B-4C66-8D62-952E0D0C5BA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022" y="3478492"/>
            <a:ext cx="1097280" cy="1097280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E8AE6DE-94DC-DEB7-F7B0-D2CE9E6DB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16" y="6215123"/>
            <a:ext cx="4079292" cy="51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894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5E0B47D-311D-4C9C-9600-25A4649F0C01}"/>
              </a:ext>
            </a:extLst>
          </p:cNvPr>
          <p:cNvSpPr>
            <a:spLocks noGrp="1"/>
          </p:cNvSpPr>
          <p:nvPr>
            <p:ph type="subTitle" idx="16"/>
          </p:nvPr>
        </p:nvSpPr>
        <p:spPr>
          <a:xfrm>
            <a:off x="-14594" y="5577844"/>
            <a:ext cx="12206593" cy="276999"/>
          </a:xfrm>
        </p:spPr>
        <p:txBody>
          <a:bodyPr/>
          <a:lstStyle/>
          <a:p>
            <a:r>
              <a:rPr lang="en-US" dirty="0"/>
              <a:t>Getting Started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AD07E2-3BF2-468C-A737-250B7521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Flexible Spending Account?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875B9B-D405-4D19-A09D-4658442C8FE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556" y="3261778"/>
            <a:ext cx="975360" cy="975360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CC6CB54-E487-8E5F-3BC9-CF0620F36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16" y="6215123"/>
            <a:ext cx="4079292" cy="51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31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EC81E-83BB-4D42-86DA-84F8D9CB8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Spending Accounts (FSAs)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16F253-FF5E-4AD8-B9B6-3B30E4A6B88D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What is an FSA?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0E870-3575-436D-8BA6-00B036F12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066" y="2011680"/>
            <a:ext cx="10078604" cy="3869160"/>
          </a:xfrm>
        </p:spPr>
        <p:txBody>
          <a:bodyPr/>
          <a:lstStyle/>
          <a:p>
            <a:pPr marL="0" indent="0">
              <a:buNone/>
            </a:pPr>
            <a:r>
              <a:rPr lang="en-US" b="0" dirty="0">
                <a:solidFill>
                  <a:srgbClr val="4C4C4C"/>
                </a:solidFill>
              </a:rPr>
              <a:t>A flexible spending account is an employer-sponsored benefit account that </a:t>
            </a:r>
            <a:br>
              <a:rPr lang="en-US" b="0" dirty="0">
                <a:solidFill>
                  <a:srgbClr val="4C4C4C"/>
                </a:solidFill>
              </a:rPr>
            </a:br>
            <a:r>
              <a:rPr lang="en-US" b="0" dirty="0">
                <a:solidFill>
                  <a:srgbClr val="4C4C4C"/>
                </a:solidFill>
              </a:rPr>
              <a:t>allows employees to set aside pre-tax funds to help pay for eligible out-of-pocket healthcare expenses.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Employer benefits: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FICA tax savings (lower reported wages)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Enhanced overall benefits package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Improved employee engagement / satisfaction</a:t>
            </a:r>
          </a:p>
          <a:p>
            <a:endParaRPr lang="en-US" dirty="0"/>
          </a:p>
          <a:p>
            <a:r>
              <a:rPr lang="en-US" dirty="0"/>
              <a:t>Employee benefits: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Lower taxable income (increased take-home pay)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Receive up to 30% savings on qualified healthcare expenses</a:t>
            </a:r>
          </a:p>
        </p:txBody>
      </p:sp>
      <p:pic>
        <p:nvPicPr>
          <p:cNvPr id="5" name="Picture Placeholder 4" descr="shutterstock_137194787.jpg">
            <a:extLst>
              <a:ext uri="{FF2B5EF4-FFF2-40B4-BE49-F238E27FC236}">
                <a16:creationId xmlns:a16="http://schemas.microsoft.com/office/drawing/2014/main" id="{ECC5DED1-5816-463F-B3BC-52E5F8FCE0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/>
        </p:blipFill>
        <p:spPr>
          <a:xfrm>
            <a:off x="8771026" y="2913201"/>
            <a:ext cx="2669706" cy="24752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5AD3A2-9E12-46D8-99D2-1140A87C545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658568"/>
            <a:ext cx="975360" cy="97536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02A85BAF-EAEC-9F8E-DC35-6330ED6A4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08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5C430CD-FE3E-4F17-86DB-9AB176E8B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Offer FSAs?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1D1E0-98F7-4CCF-8654-22202560EAF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36" y="3342997"/>
            <a:ext cx="914400" cy="914400"/>
          </a:xfrm>
          <a:prstGeom prst="rect">
            <a:avLst/>
          </a:prstGeom>
        </p:spPr>
      </p:pic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E38F8328-B344-5EED-0B89-52CC1EC17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16" y="6215123"/>
            <a:ext cx="4079292" cy="51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62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CAC9E5-1355-4B43-9F09-FE1CEAEF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Offer FSAs?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062DD048-4A0E-421F-84B0-7E4C294D17E1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Employer savings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5676A12-64AD-42B1-A2A5-16A5838AF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Employer savings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FICA tax savings: Pre-tax employee FSA contributions lower your payroll and FICA tax responsibilities</a:t>
            </a:r>
          </a:p>
          <a:p>
            <a:endParaRPr lang="en-US" dirty="0"/>
          </a:p>
          <a:p>
            <a:r>
              <a:rPr lang="en-US" dirty="0"/>
              <a:t>Additional employer tax savings may include: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Federal unemployment taxes (FUTA)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State unemployment taxes (SUTA)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Workers compensation taxes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CC6526-B0EF-4827-8B9F-9A35A51A1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Sample Employer Savings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6C5DE06-98B0-4B80-B696-322978027B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384832"/>
              </p:ext>
            </p:extLst>
          </p:nvPr>
        </p:nvGraphicFramePr>
        <p:xfrm>
          <a:off x="9267697" y="1053795"/>
          <a:ext cx="2179665" cy="12772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5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4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312">
                <a:tc>
                  <a:txBody>
                    <a:bodyPr/>
                    <a:lstStyle/>
                    <a:p>
                      <a:pPr algn="r"/>
                      <a:endParaRPr lang="en-US" sz="1000" dirty="0">
                        <a:solidFill>
                          <a:schemeClr val="bg1"/>
                        </a:solidFill>
                        <a:latin typeface="Roboto Slab" pitchFamily="2" charset="0"/>
                        <a:ea typeface="Roboto Slab" pitchFamily="2" charset="0"/>
                      </a:endParaRPr>
                    </a:p>
                  </a:txBody>
                  <a:tcPr marL="0" marR="0" marT="0" marB="9144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0" b="1" dirty="0">
                        <a:solidFill>
                          <a:schemeClr val="bg1"/>
                        </a:solidFill>
                        <a:latin typeface="Roboto Slab" pitchFamily="2" charset="0"/>
                        <a:ea typeface="Roboto Slab" pitchFamily="2" charset="0"/>
                      </a:endParaRPr>
                    </a:p>
                  </a:txBody>
                  <a:tcPr marL="0" marR="0" marT="0" marB="9144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31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Total</a:t>
                      </a:r>
                      <a:r>
                        <a:rPr lang="en-US" sz="1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 # of FSA participants</a:t>
                      </a:r>
                      <a:endParaRPr lang="en-US" sz="1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oboto Slab" pitchFamily="2" charset="0"/>
                        <a:ea typeface="Roboto Slab" pitchFamily="2" charset="0"/>
                        <a:cs typeface="+mn-cs"/>
                      </a:endParaRPr>
                    </a:p>
                  </a:txBody>
                  <a:tcPr marL="0" marR="0" marT="0" marB="914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200</a:t>
                      </a:r>
                    </a:p>
                  </a:txBody>
                  <a:tcPr marL="0" marR="0" marT="0" marB="914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31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Avg.</a:t>
                      </a:r>
                      <a:r>
                        <a:rPr lang="en-US" sz="1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 annual </a:t>
                      </a:r>
                      <a:br>
                        <a:rPr lang="en-US" sz="1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</a:br>
                      <a:r>
                        <a:rPr lang="en-US" sz="1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employee election</a:t>
                      </a:r>
                      <a:endParaRPr lang="en-US" sz="1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oboto Slab" pitchFamily="2" charset="0"/>
                        <a:ea typeface="Roboto Slab" pitchFamily="2" charset="0"/>
                        <a:cs typeface="+mn-cs"/>
                      </a:endParaRP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$1,500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312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Estimated annual</a:t>
                      </a:r>
                      <a:r>
                        <a:rPr lang="en-US" sz="10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 employer tax savings</a:t>
                      </a:r>
                      <a:endParaRPr 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oboto Slab" pitchFamily="2" charset="0"/>
                        <a:ea typeface="Roboto Slab" pitchFamily="2" charset="0"/>
                      </a:endParaRPr>
                    </a:p>
                  </a:txBody>
                  <a:tcPr marL="0" marR="0" marT="0" marB="914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$22,950</a:t>
                      </a:r>
                    </a:p>
                  </a:txBody>
                  <a:tcPr marL="0" marR="0" marT="0" marB="9144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3745B05-9B83-445E-A23A-D31F071BBB24}"/>
              </a:ext>
            </a:extLst>
          </p:cNvPr>
          <p:cNvSpPr txBox="1">
            <a:spLocks/>
          </p:cNvSpPr>
          <p:nvPr/>
        </p:nvSpPr>
        <p:spPr>
          <a:xfrm>
            <a:off x="9196086" y="2585007"/>
            <a:ext cx="2251277" cy="2017059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400050" indent="-4000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accent2"/>
              </a:buClr>
              <a:buSzPct val="140000"/>
              <a:buFontTx/>
              <a:buNone/>
              <a:defRPr sz="2000" b="1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Tx/>
              <a:buNone/>
              <a:defRPr sz="2000" b="0" i="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39825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 Narrow"/>
              <a:buChar char="▶"/>
              <a:defRPr sz="18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None/>
              <a:defRPr sz="16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</a:pPr>
            <a:r>
              <a:rPr lang="en-US" sz="1000" b="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  <a:cs typeface="Calibri"/>
              </a:rPr>
              <a:t>For illustrative purposes only.  Based on 7.65% FICA. Individual tax situations may vary. Please consult a tax advisor.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C56E7F7-1EA1-44DF-9676-B68270FBDA7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07" y="713232"/>
            <a:ext cx="914400" cy="914400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D7BCEA09-FA4C-1FC7-A3F1-B61D208C6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2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ACAC9E5-1355-4B43-9F09-FE1CEAEFC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You Offer FSAs</a:t>
            </a: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062DD048-4A0E-421F-84B0-7E4C294D17E1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Employee Savings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5676A12-64AD-42B1-A2A5-16A5838AF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Lower taxable income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FSA contributions are made pre-tax, meaning contributions are made prior to federal, social security, and most state tax deductions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Enables employees to reduce their taxable income and maximize their take-home pay</a:t>
            </a:r>
          </a:p>
          <a:p>
            <a:endParaRPr lang="en-US" dirty="0"/>
          </a:p>
          <a:p>
            <a:r>
              <a:rPr lang="en-US" dirty="0"/>
              <a:t>Savings on qualified healthcare expenses</a:t>
            </a:r>
            <a:endParaRPr lang="en-US" dirty="0">
              <a:latin typeface="Roboto Slab" pitchFamily="2" charset="0"/>
              <a:ea typeface="Roboto Slab" pitchFamily="2" charset="0"/>
            </a:endParaRP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Pre-tax contributions allow employees to save up to </a:t>
            </a:r>
            <a:br>
              <a:rPr lang="en-US" dirty="0">
                <a:latin typeface="Roboto Slab" pitchFamily="2" charset="0"/>
                <a:ea typeface="Roboto Slab" pitchFamily="2" charset="0"/>
              </a:rPr>
            </a:br>
            <a:r>
              <a:rPr lang="en-US" dirty="0">
                <a:latin typeface="Roboto Slab" pitchFamily="2" charset="0"/>
                <a:ea typeface="Roboto Slab" pitchFamily="2" charset="0"/>
              </a:rPr>
              <a:t>30% on eligible expenses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7CC6526-B0EF-4827-8B9F-9A35A51A1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Sample Employee Savings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CC330D2-3013-4A50-8A06-7DD383F776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625850"/>
              </p:ext>
            </p:extLst>
          </p:nvPr>
        </p:nvGraphicFramePr>
        <p:xfrm>
          <a:off x="9235181" y="1407062"/>
          <a:ext cx="2165918" cy="2564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0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142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Federal </a:t>
                      </a:r>
                      <a:br>
                        <a:rPr 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</a:br>
                      <a:r>
                        <a:rPr 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tax rate</a:t>
                      </a:r>
                    </a:p>
                  </a:txBody>
                  <a:tcPr marL="0" marR="0" marT="0" marB="914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Annual FSA contribution</a:t>
                      </a:r>
                    </a:p>
                  </a:txBody>
                  <a:tcPr marL="0" marR="0" marT="0" marB="914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Estimated</a:t>
                      </a:r>
                      <a:r>
                        <a:rPr lang="en-US" sz="1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 annual employee savings</a:t>
                      </a:r>
                      <a:endParaRPr lang="en-US" sz="1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oboto Slab" pitchFamily="2" charset="0"/>
                        <a:ea typeface="Roboto Slab" pitchFamily="2" charset="0"/>
                      </a:endParaRPr>
                    </a:p>
                  </a:txBody>
                  <a:tcPr marL="0" marR="0" marT="0" marB="914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22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12%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$1,500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$295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22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12%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$2,700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$531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229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22%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$1,500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$445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229"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22%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$2,700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$801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422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sz="1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  <a:cs typeface="+mn-cs"/>
                        </a:rPr>
                        <a:t>32%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$1,500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$595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4229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32%</a:t>
                      </a:r>
                      <a:endParaRPr lang="en-US" sz="1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Roboto Slab" pitchFamily="2" charset="0"/>
                        <a:ea typeface="Roboto Slab" pitchFamily="2" charset="0"/>
                        <a:cs typeface="+mn-cs"/>
                      </a:endParaRP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$2,700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Roboto Slab" pitchFamily="2" charset="0"/>
                          <a:ea typeface="Roboto Slab" pitchFamily="2" charset="0"/>
                        </a:rPr>
                        <a:t>$1,071</a:t>
                      </a:r>
                    </a:p>
                  </a:txBody>
                  <a:tcPr marL="0" marR="0" marT="0" marB="9144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78A4BA9-0BC9-4E19-A480-465E6F3C3C92}"/>
              </a:ext>
            </a:extLst>
          </p:cNvPr>
          <p:cNvSpPr txBox="1">
            <a:spLocks/>
          </p:cNvSpPr>
          <p:nvPr/>
        </p:nvSpPr>
        <p:spPr>
          <a:xfrm>
            <a:off x="9201203" y="4174583"/>
            <a:ext cx="2199896" cy="808369"/>
          </a:xfrm>
          <a:prstGeom prst="rect">
            <a:avLst/>
          </a:prstGeom>
        </p:spPr>
        <p:txBody>
          <a:bodyPr vert="horz" lIns="91440" tIns="0" rIns="91440" bIns="0" rtlCol="0">
            <a:normAutofit/>
          </a:bodyPr>
          <a:lstStyle>
            <a:lvl1pPr marL="400050" indent="-4000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accent2"/>
              </a:buClr>
              <a:buSzPct val="140000"/>
              <a:buFontTx/>
              <a:buNone/>
              <a:defRPr sz="2000" b="1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Tx/>
              <a:buNone/>
              <a:defRPr sz="2000" b="0" i="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39825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SzPct val="100000"/>
              <a:buFont typeface="Arial Narrow"/>
              <a:buChar char="▶"/>
              <a:defRPr sz="18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None/>
              <a:defRPr sz="1600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00000"/>
              <a:buFont typeface="Arial" pitchFamily="34" charset="0"/>
              <a:buNone/>
              <a:defRPr sz="1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</a:pPr>
            <a:r>
              <a:rPr lang="en-US" sz="1000" b="0" i="1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  <a:cs typeface="Calibri"/>
              </a:rPr>
              <a:t>For illustrative purposes only. Based on 7.65% FICA. Individual tax situations may vary. Please consult a tax advisor.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FFEDB5A-ADC6-46F8-93B9-94AC79DF7EA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07" y="713232"/>
            <a:ext cx="914400" cy="914400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6F912419-714B-58F7-D581-E5CEE8BE11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410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D69874-E348-4E8E-8805-E8A608180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an FSA Work?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3C2A94-BA4B-4104-ABE5-30181801061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807" y="3329981"/>
            <a:ext cx="914400" cy="914400"/>
          </a:xfrm>
          <a:prstGeom prst="rect">
            <a:avLst/>
          </a:prstGeom>
        </p:spPr>
      </p:pic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FC577472-90D2-BA2A-58F3-BFE35B23E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16" y="6215123"/>
            <a:ext cx="4079292" cy="51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72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69D54-3926-410C-B76E-A954AACF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FSAs Work?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D5BE4-6BF4-431C-98CD-DF63E2245AD0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248CC-29CE-4B0D-BC81-6414C72DD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066" y="2011680"/>
            <a:ext cx="6698729" cy="3869160"/>
          </a:xfrm>
        </p:spPr>
        <p:txBody>
          <a:bodyPr>
            <a:normAutofit fontScale="92500" lnSpcReduction="20000"/>
          </a:bodyPr>
          <a:lstStyle/>
          <a:p>
            <a:r>
              <a:rPr lang="en-US" b="0" dirty="0">
                <a:solidFill>
                  <a:srgbClr val="4C4C4C"/>
                </a:solidFill>
              </a:rPr>
              <a:t>An employee determines an annual election amount</a:t>
            </a:r>
          </a:p>
          <a:p>
            <a:pPr lvl="1"/>
            <a:r>
              <a:rPr lang="en-US" dirty="0"/>
              <a:t>Annual FSA contribution limit: $2,750</a:t>
            </a:r>
          </a:p>
          <a:p>
            <a:endParaRPr lang="en-US" sz="600" b="0" dirty="0">
              <a:solidFill>
                <a:srgbClr val="4C4C4C"/>
              </a:solidFill>
            </a:endParaRPr>
          </a:p>
          <a:p>
            <a:r>
              <a:rPr lang="en-US" b="0" dirty="0">
                <a:solidFill>
                  <a:srgbClr val="4C4C4C"/>
                </a:solidFill>
              </a:rPr>
              <a:t>The annual election amount is deducted evenly from each paycheck, on a pre-tax basis</a:t>
            </a:r>
          </a:p>
          <a:p>
            <a:endParaRPr lang="en-US" sz="600" b="0" dirty="0">
              <a:solidFill>
                <a:srgbClr val="4C4C4C"/>
              </a:solidFill>
            </a:endParaRPr>
          </a:p>
          <a:p>
            <a:r>
              <a:rPr lang="en-US" b="0" dirty="0">
                <a:solidFill>
                  <a:srgbClr val="4C4C4C"/>
                </a:solidFill>
              </a:rPr>
              <a:t>The full election amount is available on the first day of the plan year for participants to spend on qualified </a:t>
            </a:r>
            <a:br>
              <a:rPr lang="en-US" b="0" dirty="0">
                <a:solidFill>
                  <a:srgbClr val="4C4C4C"/>
                </a:solidFill>
              </a:rPr>
            </a:br>
            <a:r>
              <a:rPr lang="en-US" b="0" dirty="0">
                <a:solidFill>
                  <a:srgbClr val="4C4C4C"/>
                </a:solidFill>
              </a:rPr>
              <a:t>out-of-pocket healthcare expenses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FSA debit card for spending</a:t>
            </a:r>
          </a:p>
          <a:p>
            <a:pPr lvl="1"/>
            <a:r>
              <a:rPr lang="en-US" b="0" dirty="0">
                <a:solidFill>
                  <a:srgbClr val="4C4C4C"/>
                </a:solidFill>
                <a:latin typeface="Roboto Slab" pitchFamily="2" charset="0"/>
                <a:ea typeface="Roboto Slab" pitchFamily="2" charset="0"/>
              </a:rPr>
              <a:t>Online / mobile engagement tools</a:t>
            </a:r>
          </a:p>
          <a:p>
            <a:endParaRPr lang="en-US" sz="600" b="0" dirty="0">
              <a:solidFill>
                <a:srgbClr val="4C4C4C"/>
              </a:solidFill>
            </a:endParaRPr>
          </a:p>
          <a:p>
            <a:r>
              <a:rPr lang="en-US" b="0" dirty="0">
                <a:solidFill>
                  <a:srgbClr val="4C4C4C"/>
                </a:solidFill>
              </a:rPr>
              <a:t>At the end of the plan year, participants can rollover up to $500 of unused funds into the future plan year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In place of a rollover, you may opt to offer a grace period in which employees are given a post-plan window to spend remaining funds</a:t>
            </a:r>
            <a:endParaRPr lang="en-US" b="0" dirty="0">
              <a:solidFill>
                <a:srgbClr val="4C4C4C"/>
              </a:solidFill>
              <a:latin typeface="Roboto Slab" pitchFamily="2" charset="0"/>
              <a:ea typeface="Roboto Slab" pitchFamily="2" charset="0"/>
            </a:endParaRPr>
          </a:p>
        </p:txBody>
      </p:sp>
      <p:pic>
        <p:nvPicPr>
          <p:cNvPr id="6" name="Picture Placeholder 5" descr="shutterstock_79761475.jpg">
            <a:extLst>
              <a:ext uri="{FF2B5EF4-FFF2-40B4-BE49-F238E27FC236}">
                <a16:creationId xmlns:a16="http://schemas.microsoft.com/office/drawing/2014/main" id="{3FB75B43-6E6F-400F-9350-7F1F4363FC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" b="10"/>
          <a:stretch/>
        </p:blipFill>
        <p:spPr>
          <a:xfrm>
            <a:off x="8528057" y="2127844"/>
            <a:ext cx="3662362" cy="3395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65BBE8-EFD2-4AA5-91E8-6F5CFE767FD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3" y="713760"/>
            <a:ext cx="914400" cy="91440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1D1725A2-E11D-4E05-10B8-4ADAED0F3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04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B9132-6C6D-47DF-86CE-EDA542A80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FSAs Work?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4562AB-E1A3-4783-A64B-E1F81EA1175E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Qualified expenses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652F81-693B-4444-8470-438621248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066" y="2011679"/>
            <a:ext cx="8106164" cy="4177173"/>
          </a:xfrm>
        </p:spPr>
        <p:txBody>
          <a:bodyPr>
            <a:normAutofit/>
          </a:bodyPr>
          <a:lstStyle/>
          <a:p>
            <a:r>
              <a:rPr lang="en-US" dirty="0"/>
              <a:t>Employees can use tax-free contributions to pay for qualified healthcare expenses</a:t>
            </a:r>
          </a:p>
          <a:p>
            <a:endParaRPr lang="en-US" sz="600" dirty="0"/>
          </a:p>
          <a:p>
            <a:r>
              <a:rPr lang="en-US" dirty="0"/>
              <a:t>Qualified expenses include: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Copays, coinsurance, deductibles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Dental and orthodontia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Eye exams, contact lenses, eyeglasses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Prescriptions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Over-the counter medical supplies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Lasik, and more!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View a full list of eligible expenses at </a:t>
            </a:r>
            <a:r>
              <a:rPr lang="en-US" sz="1750" dirty="0">
                <a:latin typeface="Roboto Slab" pitchFamily="2" charset="0"/>
                <a:ea typeface="Roboto Slab" pitchFamily="2" charset="0"/>
              </a:rPr>
              <a:t>www.irs.gov/publications/p502 </a:t>
            </a:r>
          </a:p>
          <a:p>
            <a:endParaRPr lang="en-US" sz="600" dirty="0"/>
          </a:p>
          <a:p>
            <a:r>
              <a:rPr lang="en-US" dirty="0"/>
              <a:t>Employees receive up to 30% savings on eligible healthcare expenses as a result of their tax-free contributions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3DFA05C-610D-4B74-B3FC-F58B617D5D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63"/>
          <a:stretch/>
        </p:blipFill>
        <p:spPr bwMode="auto">
          <a:xfrm>
            <a:off x="9319613" y="2277161"/>
            <a:ext cx="2872387" cy="274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04E32C-3649-4D8A-BEAF-D3513D999C8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3" y="713760"/>
            <a:ext cx="914400" cy="91440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911F69B2-1D39-7458-4EAE-FDF4F4A0FF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743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D0FD5-7713-450B-8F98-0B2F9975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FSAs Work?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F843E2-063B-4FED-81FB-BD4975480CA1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Debit card spending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EF9ED4-FB00-4073-89D3-47EDFD309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066" y="2011679"/>
            <a:ext cx="7522235" cy="46531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Debit cards give employees easy access to FSA funds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Works just like a standard debit card, but funds are spent </a:t>
            </a:r>
            <a:br>
              <a:rPr lang="en-US" dirty="0">
                <a:latin typeface="Roboto Slab" pitchFamily="2" charset="0"/>
                <a:ea typeface="Roboto Slab" pitchFamily="2" charset="0"/>
              </a:rPr>
            </a:br>
            <a:r>
              <a:rPr lang="en-US" dirty="0">
                <a:latin typeface="Roboto Slab" pitchFamily="2" charset="0"/>
                <a:ea typeface="Roboto Slab" pitchFamily="2" charset="0"/>
              </a:rPr>
              <a:t>from the employee’s FSA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Real-time, on-demand access to funds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Eliminates cash purchases and reimbursement hassles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Point-of-sale purchase, provider payment, direct deposit </a:t>
            </a:r>
            <a:br>
              <a:rPr lang="en-US" dirty="0">
                <a:latin typeface="Roboto Slab" pitchFamily="2" charset="0"/>
                <a:ea typeface="Roboto Slab" pitchFamily="2" charset="0"/>
              </a:rPr>
            </a:br>
            <a:r>
              <a:rPr lang="en-US" dirty="0">
                <a:latin typeface="Roboto Slab" pitchFamily="2" charset="0"/>
                <a:ea typeface="Roboto Slab" pitchFamily="2" charset="0"/>
              </a:rPr>
              <a:t>employee reimbursement</a:t>
            </a:r>
          </a:p>
          <a:p>
            <a:endParaRPr lang="en-US" sz="600" dirty="0"/>
          </a:p>
          <a:p>
            <a:r>
              <a:rPr lang="en-US" dirty="0"/>
              <a:t>Debit cards can be used to purchase qualified healthcare products/services at: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Physician and doctor offices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Hospitals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Pharmacies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Optician / vision care locations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Dental offices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And, even qualifying retail stores!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BE60D7D-06A9-4B8B-8FAF-7A5DD72A5C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5" t="3680" r="14867" b="7745"/>
          <a:stretch/>
        </p:blipFill>
        <p:spPr bwMode="auto">
          <a:xfrm>
            <a:off x="9238301" y="2214676"/>
            <a:ext cx="2953699" cy="2704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778B9D-6899-48A9-B94A-252E781D6EA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3" y="713760"/>
            <a:ext cx="914400" cy="914400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C28B6D9-8A27-77E4-C29D-103D4EBAA2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256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59E65-B058-4AAD-8A6E-5B8036565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FSAs Work?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22AA76-AAC0-42D3-A158-8B78741FF664}"/>
              </a:ext>
            </a:extLst>
          </p:cNvPr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r>
              <a:rPr lang="en-US" dirty="0"/>
              <a:t>The FSA funds rollover policy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F6B873-11D3-4664-AED8-C1CB20D45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067" y="2011679"/>
            <a:ext cx="6924434" cy="45223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FSA participants can rollover up to $500 of unused funds into the future plan year</a:t>
            </a:r>
          </a:p>
          <a:p>
            <a:endParaRPr lang="en-US" sz="600" dirty="0"/>
          </a:p>
          <a:p>
            <a:r>
              <a:rPr lang="en-US" dirty="0"/>
              <a:t>Employer benefits: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Increased enrollment and elections = greater tax savings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Higher employee benefit package satisfaction</a:t>
            </a:r>
          </a:p>
          <a:p>
            <a:endParaRPr lang="en-US" sz="600" dirty="0"/>
          </a:p>
          <a:p>
            <a:r>
              <a:rPr lang="en-US" dirty="0"/>
              <a:t>Employee benefits: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Greater flexibility – no need to precisely budget and plan </a:t>
            </a:r>
            <a:br>
              <a:rPr lang="en-US" dirty="0">
                <a:latin typeface="Roboto Slab" pitchFamily="2" charset="0"/>
                <a:ea typeface="Roboto Slab" pitchFamily="2" charset="0"/>
              </a:rPr>
            </a:br>
            <a:r>
              <a:rPr lang="en-US" dirty="0">
                <a:latin typeface="Roboto Slab" pitchFamily="2" charset="0"/>
                <a:ea typeface="Roboto Slab" pitchFamily="2" charset="0"/>
              </a:rPr>
              <a:t>for healthcare expenses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Lower risk – employees reduce the risk of losing money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Reduced waste – no more reckless end of year spending</a:t>
            </a:r>
          </a:p>
          <a:p>
            <a:pPr lvl="1"/>
            <a:r>
              <a:rPr lang="en-US" dirty="0">
                <a:latin typeface="Roboto Slab" pitchFamily="2" charset="0"/>
                <a:ea typeface="Roboto Slab" pitchFamily="2" charset="0"/>
              </a:rPr>
              <a:t>More savings – less forfeiture risk = higher elections and </a:t>
            </a:r>
            <a:br>
              <a:rPr lang="en-US" dirty="0">
                <a:latin typeface="Roboto Slab" pitchFamily="2" charset="0"/>
                <a:ea typeface="Roboto Slab" pitchFamily="2" charset="0"/>
              </a:rPr>
            </a:br>
            <a:r>
              <a:rPr lang="en-US" dirty="0">
                <a:latin typeface="Roboto Slab" pitchFamily="2" charset="0"/>
                <a:ea typeface="Roboto Slab" pitchFamily="2" charset="0"/>
              </a:rPr>
              <a:t>tax savings</a:t>
            </a:r>
          </a:p>
          <a:p>
            <a:endParaRPr lang="en-US" sz="600" dirty="0"/>
          </a:p>
          <a:p>
            <a:r>
              <a:rPr lang="en-US" dirty="0"/>
              <a:t>You can opt to offer a grace period rather than a rollover option where employees are given a post-plan expiration window to spend remaining funds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52BA50-B6C0-4485-A944-4F6C9C54020A}"/>
              </a:ext>
            </a:extLst>
          </p:cNvPr>
          <p:cNvGrpSpPr/>
          <p:nvPr/>
        </p:nvGrpSpPr>
        <p:grpSpPr>
          <a:xfrm>
            <a:off x="8576358" y="2011679"/>
            <a:ext cx="3771900" cy="3289300"/>
            <a:chOff x="8576358" y="2011679"/>
            <a:chExt cx="3771900" cy="32893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834058C-2203-4E28-91B0-DBAA5B68C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6358" y="2011679"/>
              <a:ext cx="3771900" cy="32893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CD8916-FE74-4905-A66E-3DDD8BF3C1A1}"/>
                </a:ext>
              </a:extLst>
            </p:cNvPr>
            <p:cNvSpPr txBox="1"/>
            <p:nvPr/>
          </p:nvSpPr>
          <p:spPr>
            <a:xfrm rot="21059395">
              <a:off x="11354766" y="2636228"/>
              <a:ext cx="26043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bg1">
                      <a:lumMod val="95000"/>
                    </a:schemeClr>
                  </a:solidFill>
                  <a:latin typeface="Arial Narrow" panose="020B0606020202030204" pitchFamily="34" charset="0"/>
                </a:rPr>
                <a:t>9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9AB1754-3379-48F2-B813-4B89A40B00C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33" y="713760"/>
            <a:ext cx="914400" cy="914400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987CBF2-122D-B231-2825-8ACEE51C6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FA3D0-722A-4C0D-B837-AAA7BD0E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FSA Access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388320-3CA7-4733-881A-8AAE51D9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6066" y="2011680"/>
            <a:ext cx="7888084" cy="4330126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200" b="0" dirty="0">
                <a:solidFill>
                  <a:srgbClr val="4C4C4C"/>
                </a:solidFill>
              </a:rPr>
              <a:t>Engage participants on the go</a:t>
            </a:r>
          </a:p>
          <a:p>
            <a:pPr marL="0" indent="0">
              <a:spcAft>
                <a:spcPts val="600"/>
              </a:spcAft>
              <a:buNone/>
            </a:pPr>
            <a:endParaRPr lang="en-US" sz="400" b="0" dirty="0">
              <a:solidFill>
                <a:srgbClr val="4C4C4C"/>
              </a:solidFill>
            </a:endParaRPr>
          </a:p>
          <a:p>
            <a:r>
              <a:rPr lang="en-US" sz="1900" dirty="0"/>
              <a:t>Access accounts:</a:t>
            </a:r>
            <a:r>
              <a:rPr lang="en-US" sz="1900" b="0" dirty="0"/>
              <a:t> </a:t>
            </a:r>
            <a:r>
              <a:rPr lang="en-US" sz="1900" b="0" dirty="0">
                <a:solidFill>
                  <a:srgbClr val="4C4C4C"/>
                </a:solidFill>
              </a:rPr>
              <a:t>Check balances, view transaction history, and more</a:t>
            </a:r>
          </a:p>
          <a:p>
            <a:endParaRPr lang="en-US" sz="400" b="0" dirty="0"/>
          </a:p>
          <a:p>
            <a:r>
              <a:rPr lang="en-US" sz="1900" dirty="0"/>
              <a:t>Ask questions: </a:t>
            </a:r>
            <a:r>
              <a:rPr lang="en-US" sz="1900" b="0" dirty="0">
                <a:solidFill>
                  <a:srgbClr val="4C4C4C"/>
                </a:solidFill>
              </a:rPr>
              <a:t>Emma, a voice-activated intelligent assistant, provides answers to common questions about health benefit accounts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1900" dirty="0"/>
              <a:t>Manage claims: </a:t>
            </a:r>
            <a:r>
              <a:rPr lang="en-US" sz="1900" b="0" dirty="0">
                <a:solidFill>
                  <a:srgbClr val="4C4C4C"/>
                </a:solidFill>
              </a:rPr>
              <a:t>Submit new claims, upload receipts, and check </a:t>
            </a:r>
            <a:br>
              <a:rPr lang="en-US" sz="1900" b="0" dirty="0">
                <a:solidFill>
                  <a:srgbClr val="4C4C4C"/>
                </a:solidFill>
              </a:rPr>
            </a:br>
            <a:r>
              <a:rPr lang="en-US" sz="1900" b="0" dirty="0">
                <a:solidFill>
                  <a:srgbClr val="4C4C4C"/>
                </a:solidFill>
              </a:rPr>
              <a:t>claims status</a:t>
            </a:r>
          </a:p>
          <a:p>
            <a:endParaRPr lang="en-US" sz="400" b="0" dirty="0"/>
          </a:p>
          <a:p>
            <a:r>
              <a:rPr lang="en-US" sz="1900" dirty="0"/>
              <a:t>Track and pay expenses:</a:t>
            </a:r>
            <a:r>
              <a:rPr lang="en-US" sz="1900" b="0" dirty="0"/>
              <a:t> </a:t>
            </a:r>
            <a:r>
              <a:rPr lang="en-US" sz="1900" b="0" dirty="0">
                <a:solidFill>
                  <a:srgbClr val="4C4C4C"/>
                </a:solidFill>
              </a:rPr>
              <a:t>Track medical claims and other expenses, plus pay bills electronically</a:t>
            </a:r>
          </a:p>
          <a:p>
            <a:endParaRPr lang="en-US" sz="400" b="0" dirty="0"/>
          </a:p>
          <a:p>
            <a:r>
              <a:rPr lang="en-US" sz="1900" dirty="0"/>
              <a:t>Access cards: </a:t>
            </a:r>
            <a:r>
              <a:rPr lang="en-US" sz="1900" b="0" dirty="0">
                <a:solidFill>
                  <a:srgbClr val="4C4C4C"/>
                </a:solidFill>
              </a:rPr>
              <a:t>Manage card details, access PINs, and initiate card replacement for lost/stolen cards</a:t>
            </a:r>
          </a:p>
          <a:p>
            <a:endParaRPr lang="en-US" sz="400" b="0" dirty="0"/>
          </a:p>
          <a:p>
            <a:r>
              <a:rPr lang="en-US" sz="1900" dirty="0"/>
              <a:t>Receive alerts: </a:t>
            </a:r>
            <a:r>
              <a:rPr lang="en-US" sz="1900" b="0" dirty="0">
                <a:solidFill>
                  <a:srgbClr val="4C4C4C"/>
                </a:solidFill>
              </a:rPr>
              <a:t>View real-time alerts, important account messages, </a:t>
            </a:r>
            <a:br>
              <a:rPr lang="en-US" sz="1900" b="0" dirty="0">
                <a:solidFill>
                  <a:srgbClr val="4C4C4C"/>
                </a:solidFill>
              </a:rPr>
            </a:br>
            <a:r>
              <a:rPr lang="en-US" sz="1900" b="0" dirty="0">
                <a:solidFill>
                  <a:srgbClr val="4C4C4C"/>
                </a:solidFill>
              </a:rPr>
              <a:t>and edit preferred delivery methods</a:t>
            </a:r>
          </a:p>
          <a:p>
            <a:endParaRPr lang="en-US" sz="400" b="0" dirty="0"/>
          </a:p>
          <a:p>
            <a:r>
              <a:rPr lang="en-US" sz="1900" dirty="0"/>
              <a:t>Update profile: </a:t>
            </a:r>
            <a:r>
              <a:rPr lang="en-US" sz="1900" b="0" dirty="0">
                <a:solidFill>
                  <a:srgbClr val="4C4C4C"/>
                </a:solidFill>
              </a:rPr>
              <a:t>Update personal information, including email </a:t>
            </a:r>
            <a:br>
              <a:rPr lang="en-US" sz="1900" b="0" dirty="0">
                <a:solidFill>
                  <a:srgbClr val="4C4C4C"/>
                </a:solidFill>
              </a:rPr>
            </a:br>
            <a:r>
              <a:rPr lang="en-US" sz="1900" b="0" dirty="0">
                <a:solidFill>
                  <a:srgbClr val="4C4C4C"/>
                </a:solidFill>
              </a:rPr>
              <a:t>and mobile phone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FDB0908-35EB-480C-81A7-70B55CF58786}"/>
              </a:ext>
            </a:extLst>
          </p:cNvPr>
          <p:cNvGrpSpPr/>
          <p:nvPr/>
        </p:nvGrpSpPr>
        <p:grpSpPr>
          <a:xfrm>
            <a:off x="9835241" y="2376739"/>
            <a:ext cx="1959429" cy="3638938"/>
            <a:chOff x="8480799" y="2128756"/>
            <a:chExt cx="1959429" cy="363893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228C83B-A36A-4179-AEB2-76BAC9D61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799" y="2128756"/>
              <a:ext cx="1959429" cy="3638938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9936081-028C-4D2A-BAE2-1C8B44C6F6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001" t="11364" r="1931"/>
            <a:stretch/>
          </p:blipFill>
          <p:spPr>
            <a:xfrm>
              <a:off x="8561987" y="2500949"/>
              <a:ext cx="1807874" cy="290288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30843387-E61C-4150-AC7B-2D862C9CD90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715157"/>
            <a:ext cx="975360" cy="975360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ABEC98E9-6D7E-FCEE-89C8-11167DC0F1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41" y="6296777"/>
            <a:ext cx="3199050" cy="4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49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8ADA9-E6D8-4E42-A16B-7D12341E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378" y="6057892"/>
            <a:ext cx="8300468" cy="553998"/>
          </a:xfrm>
        </p:spPr>
        <p:txBody>
          <a:bodyPr/>
          <a:lstStyle/>
          <a:p>
            <a:r>
              <a:rPr lang="en-US" dirty="0"/>
              <a:t>Questions?  Contact Michael Eastman at</a:t>
            </a:r>
            <a:br>
              <a:rPr lang="en-US" dirty="0"/>
            </a:br>
            <a:r>
              <a:rPr lang="en-US" dirty="0">
                <a:hlinkClick r:id="rId2"/>
              </a:rPr>
              <a:t>MichaelE@PAYPROtpa.com </a:t>
            </a:r>
            <a:r>
              <a:rPr lang="en-US" dirty="0"/>
              <a:t>or 951-656-9273 Ext 226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FF7D6C-4160-42AA-8325-01F973048F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6" b="11736"/>
          <a:stretch/>
        </p:blipFill>
        <p:spPr>
          <a:xfrm>
            <a:off x="6177" y="0"/>
            <a:ext cx="12185823" cy="5071341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BE470E3-2BFC-CD16-CB9C-146ADA26BA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482" y="5975479"/>
            <a:ext cx="3420967" cy="43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51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3938</TotalTime>
  <Words>883</Words>
  <Application>Microsoft Office PowerPoint</Application>
  <PresentationFormat>Widescreen</PresentationFormat>
  <Paragraphs>141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Calibri</vt:lpstr>
      <vt:lpstr>Roboto Slab</vt:lpstr>
      <vt:lpstr>Office Theme</vt:lpstr>
      <vt:lpstr>Flexible Spending Accounts</vt:lpstr>
      <vt:lpstr>What Is a Flexible Spending Account?</vt:lpstr>
      <vt:lpstr>Flexible Spending Accounts (FSAs)</vt:lpstr>
      <vt:lpstr>Why Should You Offer FSAs?</vt:lpstr>
      <vt:lpstr>Why Should You Offer FSAs?</vt:lpstr>
      <vt:lpstr>Why Should You Offer FSAs</vt:lpstr>
      <vt:lpstr>How Does an FSA Work?</vt:lpstr>
      <vt:lpstr>How Do FSAs Work?</vt:lpstr>
      <vt:lpstr>How Do FSAs Work?</vt:lpstr>
      <vt:lpstr>How Do FSAs Work?</vt:lpstr>
      <vt:lpstr>How Do FSAs Work?</vt:lpstr>
      <vt:lpstr>Mobile FSA Access</vt:lpstr>
      <vt:lpstr>Questions?  Contact Michael Eastman at MichaelE@PAYPROtpa.com or 951-656-9273 Ext 226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Kutche</dc:creator>
  <cp:lastModifiedBy>Natalie Kaelin</cp:lastModifiedBy>
  <cp:revision>40</cp:revision>
  <dcterms:created xsi:type="dcterms:W3CDTF">2017-08-08T21:07:18Z</dcterms:created>
  <dcterms:modified xsi:type="dcterms:W3CDTF">2024-12-27T22:20:35Z</dcterms:modified>
</cp:coreProperties>
</file>